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86" r:id="rId3"/>
  </p:sldMasterIdLst>
  <p:notesMasterIdLst>
    <p:notesMasterId r:id="rId13"/>
  </p:notesMasterIdLst>
  <p:sldIdLst>
    <p:sldId id="257" r:id="rId4"/>
    <p:sldId id="280" r:id="rId5"/>
    <p:sldId id="325" r:id="rId6"/>
    <p:sldId id="3586" r:id="rId7"/>
    <p:sldId id="3587" r:id="rId8"/>
    <p:sldId id="3605" r:id="rId9"/>
    <p:sldId id="3606" r:id="rId10"/>
    <p:sldId id="3591" r:id="rId11"/>
    <p:sldId id="35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6096A-116C-4A6C-A526-10ED89F3D181}" type="datetimeFigureOut">
              <a:rPr lang="en-AU" smtClean="0"/>
              <a:t>12/12/2023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82EF6-2C39-437B-8932-CA34C26457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778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C496A-93D3-41F5-B49D-D153D1A2A9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721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C496A-93D3-41F5-B49D-D153D1A2A9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74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C496A-93D3-41F5-B49D-D153D1A2A9B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09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0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9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215467" y="1506753"/>
            <a:ext cx="6468533" cy="49685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360000" tIns="432000" rIns="360000" bIns="432000"/>
          <a:lstStyle>
            <a:lvl1pPr marL="0" indent="0" algn="l">
              <a:buFontTx/>
              <a:buNone/>
              <a:defRPr sz="1600" baseline="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542925" marR="0" indent="-276225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aseline="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76300" indent="-431800" algn="l"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l">
              <a:defRPr sz="1600">
                <a:latin typeface="Gill Sans MT" panose="020B0502020104020203" pitchFamily="34" charset="0"/>
              </a:defRPr>
            </a:lvl4pPr>
            <a:lvl5pPr algn="l">
              <a:defRPr sz="16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insert text... </a:t>
            </a:r>
            <a:r>
              <a:rPr lang="en-AU" dirty="0"/>
              <a:t>Slides are in no particular order. Select the slide layouts that suit your needs. Remove the slides that aren’t required…</a:t>
            </a:r>
          </a:p>
          <a:p>
            <a:pPr lvl="1"/>
            <a:r>
              <a:rPr lang="en-AU" dirty="0"/>
              <a:t>This text is indented…</a:t>
            </a:r>
          </a:p>
          <a:p>
            <a:pPr marL="876300" marR="0" lvl="2" indent="-28575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This text is indented…</a:t>
            </a:r>
          </a:p>
          <a:p>
            <a:pPr lvl="1"/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205636" y="196064"/>
            <a:ext cx="6604553" cy="1144704"/>
          </a:xfrm>
          <a:prstGeom prst="rect">
            <a:avLst/>
          </a:prstGeom>
        </p:spPr>
        <p:txBody>
          <a:bodyPr/>
          <a:lstStyle>
            <a:lvl1pPr algn="r"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Slide topic</a:t>
            </a:r>
            <a:endParaRPr lang="en-A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08001" y="1501719"/>
            <a:ext cx="4571447" cy="4968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600">
                <a:latin typeface="Gill Sans MT" panose="020B0502020104020203" pitchFamily="34" charset="0"/>
              </a:defRPr>
            </a:lvl1pPr>
          </a:lstStyle>
          <a:p>
            <a:r>
              <a:rPr lang="en-AU" dirty="0"/>
              <a:t>Click icon (below)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63400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6894AC-A6FF-4C78-BD1B-BD484004B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2213" y="2674512"/>
            <a:ext cx="4608000" cy="1296000"/>
          </a:xfrm>
        </p:spPr>
        <p:txBody>
          <a:bodyPr lIns="0" tIns="0" rIns="0" bIns="0" anchor="b"/>
          <a:lstStyle>
            <a:lvl1pPr algn="r">
              <a:lnSpc>
                <a:spcPct val="85000"/>
              </a:lnSpc>
              <a:defRPr sz="3800" b="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9972" y="4103428"/>
            <a:ext cx="4608000" cy="1008000"/>
          </a:xfrm>
        </p:spPr>
        <p:txBody>
          <a:bodyPr lIns="0" tIns="0" rIns="0" bIns="0"/>
          <a:lstStyle>
            <a:lvl1pPr marL="0" indent="0" algn="r">
              <a:buNone/>
              <a:defRPr sz="3100" b="0">
                <a:solidFill>
                  <a:schemeClr val="tx1"/>
                </a:solidFill>
                <a:latin typeface="+mj-lt"/>
              </a:defRPr>
            </a:lvl1pPr>
            <a:lvl2pPr marL="0" indent="0" algn="r">
              <a:buNone/>
              <a:defRPr sz="3100" b="0">
                <a:solidFill>
                  <a:schemeClr val="tx1"/>
                </a:solidFill>
                <a:latin typeface="+mj-lt"/>
              </a:defRPr>
            </a:lvl2pPr>
            <a:lvl3pPr marL="0" indent="0" algn="r">
              <a:buNone/>
              <a:defRPr sz="3100" b="0">
                <a:solidFill>
                  <a:schemeClr val="tx1"/>
                </a:solidFill>
                <a:latin typeface="+mj-lt"/>
              </a:defRPr>
            </a:lvl3pPr>
            <a:lvl4pPr marL="0" indent="0" algn="r">
              <a:buNone/>
              <a:defRPr sz="3100" b="0">
                <a:solidFill>
                  <a:schemeClr val="tx1"/>
                </a:solidFill>
                <a:latin typeface="+mj-lt"/>
              </a:defRPr>
            </a:lvl4pPr>
            <a:lvl5pPr marL="0" indent="0" algn="r">
              <a:buNone/>
              <a:defRPr sz="3100" b="0">
                <a:solidFill>
                  <a:schemeClr val="tx1"/>
                </a:solidFill>
                <a:latin typeface="+mj-lt"/>
              </a:defRPr>
            </a:lvl5pPr>
            <a:lvl6pPr marL="0" indent="0" algn="r">
              <a:buNone/>
              <a:defRPr sz="3100" b="0">
                <a:solidFill>
                  <a:schemeClr val="tx1"/>
                </a:solidFill>
                <a:latin typeface="+mj-lt"/>
              </a:defRPr>
            </a:lvl6pPr>
            <a:lvl7pPr marL="0" indent="0" algn="r">
              <a:buNone/>
              <a:defRPr sz="3100" b="0">
                <a:solidFill>
                  <a:schemeClr val="tx1"/>
                </a:solidFill>
                <a:latin typeface="+mj-lt"/>
              </a:defRPr>
            </a:lvl7pPr>
            <a:lvl8pPr marL="0" indent="0" algn="r">
              <a:buNone/>
              <a:defRPr sz="3100" b="0">
                <a:solidFill>
                  <a:schemeClr val="tx1"/>
                </a:solidFill>
                <a:latin typeface="+mj-lt"/>
              </a:defRPr>
            </a:lvl8pPr>
            <a:lvl9pPr marL="0" indent="0" algn="r">
              <a:buNone/>
              <a:defRPr sz="3100" b="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en-AU" dirty="0"/>
              <a:t>Subtitle or presenters name and date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ECC47BA-036C-4433-8583-96B6DB0EACB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-311" y="-163"/>
            <a:ext cx="6259034" cy="6858001"/>
          </a:xfrm>
          <a:custGeom>
            <a:avLst/>
            <a:gdLst>
              <a:gd name="connsiteX0" fmla="*/ 0 w 6259034"/>
              <a:gd name="connsiteY0" fmla="*/ 0 h 6858001"/>
              <a:gd name="connsiteX1" fmla="*/ 5690362 w 6259034"/>
              <a:gd name="connsiteY1" fmla="*/ 0 h 6858001"/>
              <a:gd name="connsiteX2" fmla="*/ 6259029 w 6259034"/>
              <a:gd name="connsiteY2" fmla="*/ 2301789 h 6858001"/>
              <a:gd name="connsiteX3" fmla="*/ 3222786 w 6259034"/>
              <a:gd name="connsiteY3" fmla="*/ 6858001 h 6858001"/>
              <a:gd name="connsiteX4" fmla="*/ 0 w 6259034"/>
              <a:gd name="connsiteY4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9034" h="6858001">
                <a:moveTo>
                  <a:pt x="0" y="0"/>
                </a:moveTo>
                <a:lnTo>
                  <a:pt x="5690362" y="0"/>
                </a:lnTo>
                <a:cubicBezTo>
                  <a:pt x="6065025" y="709318"/>
                  <a:pt x="6260265" y="1499607"/>
                  <a:pt x="6259029" y="2301789"/>
                </a:cubicBezTo>
                <a:cubicBezTo>
                  <a:pt x="6259029" y="4354389"/>
                  <a:pt x="5005441" y="6114251"/>
                  <a:pt x="3222786" y="6858001"/>
                </a:cubicBez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360000" tIns="360000" rIns="576000" bIns="360000" anchor="t" anchorCtr="0">
            <a:noAutofit/>
          </a:bodyPr>
          <a:lstStyle>
            <a:lvl1pPr algn="l">
              <a:defRPr sz="14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9E08A8D-62B8-435C-BB88-28597120C6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8037" y="0"/>
            <a:ext cx="3028208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216C97F-ADFF-4B4C-92C1-356CB9DA09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8309" y="5642021"/>
            <a:ext cx="2799311" cy="69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84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D1B6B08-38B2-4E3F-A63E-D74BB70120E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-311" y="-163"/>
            <a:ext cx="6259034" cy="6858001"/>
          </a:xfrm>
          <a:custGeom>
            <a:avLst/>
            <a:gdLst>
              <a:gd name="connsiteX0" fmla="*/ 0 w 6259034"/>
              <a:gd name="connsiteY0" fmla="*/ 0 h 6858001"/>
              <a:gd name="connsiteX1" fmla="*/ 5690362 w 6259034"/>
              <a:gd name="connsiteY1" fmla="*/ 0 h 6858001"/>
              <a:gd name="connsiteX2" fmla="*/ 6259029 w 6259034"/>
              <a:gd name="connsiteY2" fmla="*/ 2301789 h 6858001"/>
              <a:gd name="connsiteX3" fmla="*/ 3222786 w 6259034"/>
              <a:gd name="connsiteY3" fmla="*/ 6858001 h 6858001"/>
              <a:gd name="connsiteX4" fmla="*/ 0 w 6259034"/>
              <a:gd name="connsiteY4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9034" h="6858001">
                <a:moveTo>
                  <a:pt x="0" y="0"/>
                </a:moveTo>
                <a:lnTo>
                  <a:pt x="5690362" y="0"/>
                </a:lnTo>
                <a:cubicBezTo>
                  <a:pt x="6065025" y="709318"/>
                  <a:pt x="6260265" y="1499607"/>
                  <a:pt x="6259029" y="2301789"/>
                </a:cubicBezTo>
                <a:cubicBezTo>
                  <a:pt x="6259029" y="4354389"/>
                  <a:pt x="5005441" y="6114251"/>
                  <a:pt x="3222786" y="6858001"/>
                </a:cubicBez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360000" tIns="360000" rIns="576000" bIns="360000" anchor="t" anchorCtr="0">
            <a:noAutofit/>
          </a:bodyPr>
          <a:lstStyle>
            <a:lvl1pPr algn="l">
              <a:defRPr sz="14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 dirty="0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18461C5-20D0-4764-AE7B-118AE0EEF4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2213" y="2674512"/>
            <a:ext cx="4608000" cy="1296000"/>
          </a:xfrm>
        </p:spPr>
        <p:txBody>
          <a:bodyPr lIns="0" tIns="0" rIns="0" bIns="0" anchor="b"/>
          <a:lstStyle>
            <a:lvl1pPr algn="r">
              <a:lnSpc>
                <a:spcPct val="85000"/>
              </a:lnSpc>
              <a:defRPr sz="3800" b="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9C0D535-3751-41C6-91CC-14C2786626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9972" y="4103428"/>
            <a:ext cx="4608000" cy="1008000"/>
          </a:xfrm>
        </p:spPr>
        <p:txBody>
          <a:bodyPr lIns="0" tIns="0" rIns="0" bIns="0"/>
          <a:lstStyle>
            <a:lvl1pPr marL="0" indent="0" algn="r">
              <a:buNone/>
              <a:defRPr sz="3100" b="0">
                <a:solidFill>
                  <a:schemeClr val="tx1"/>
                </a:solidFill>
                <a:latin typeface="+mj-lt"/>
              </a:defRPr>
            </a:lvl1pPr>
            <a:lvl2pPr marL="0" indent="0" algn="r">
              <a:buNone/>
              <a:defRPr sz="3100" b="0">
                <a:solidFill>
                  <a:schemeClr val="tx1"/>
                </a:solidFill>
                <a:latin typeface="+mj-lt"/>
              </a:defRPr>
            </a:lvl2pPr>
            <a:lvl3pPr marL="0" indent="0" algn="r">
              <a:buNone/>
              <a:defRPr sz="3100" b="0">
                <a:solidFill>
                  <a:schemeClr val="tx1"/>
                </a:solidFill>
                <a:latin typeface="+mj-lt"/>
              </a:defRPr>
            </a:lvl3pPr>
            <a:lvl4pPr marL="0" indent="0" algn="r">
              <a:buNone/>
              <a:defRPr sz="3100" b="0">
                <a:solidFill>
                  <a:schemeClr val="tx1"/>
                </a:solidFill>
                <a:latin typeface="+mj-lt"/>
              </a:defRPr>
            </a:lvl4pPr>
            <a:lvl5pPr marL="0" indent="0" algn="r">
              <a:buNone/>
              <a:defRPr sz="3100" b="0">
                <a:solidFill>
                  <a:schemeClr val="tx1"/>
                </a:solidFill>
                <a:latin typeface="+mj-lt"/>
              </a:defRPr>
            </a:lvl5pPr>
            <a:lvl6pPr marL="0" indent="0" algn="r">
              <a:buNone/>
              <a:defRPr sz="3100" b="0">
                <a:solidFill>
                  <a:schemeClr val="tx1"/>
                </a:solidFill>
                <a:latin typeface="+mj-lt"/>
              </a:defRPr>
            </a:lvl6pPr>
            <a:lvl7pPr marL="0" indent="0" algn="r">
              <a:buNone/>
              <a:defRPr sz="3100" b="0">
                <a:solidFill>
                  <a:schemeClr val="tx1"/>
                </a:solidFill>
                <a:latin typeface="+mj-lt"/>
              </a:defRPr>
            </a:lvl7pPr>
            <a:lvl8pPr marL="0" indent="0" algn="r">
              <a:buNone/>
              <a:defRPr sz="3100" b="0">
                <a:solidFill>
                  <a:schemeClr val="tx1"/>
                </a:solidFill>
                <a:latin typeface="+mj-lt"/>
              </a:defRPr>
            </a:lvl8pPr>
            <a:lvl9pPr marL="0" indent="0" algn="r">
              <a:buNone/>
              <a:defRPr sz="3100" b="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en-AU" dirty="0"/>
              <a:t>Subtitle or presenters name and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258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29E-9FC9-4682-B1BF-B530FBF6C74B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058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30635-3BBC-4A58-BC0C-8520ED4D9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6BC1C-D72C-437A-8AD0-09F459F1A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29E-9FC9-4682-B1BF-B530FBF6C74B}" type="datetimeFigureOut">
              <a:rPr lang="en-GB" smtClean="0"/>
              <a:pPr/>
              <a:t>12/12/2023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F1043-9328-47E6-9B10-D288A2FD2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E44B9-BBBC-476E-8EE6-9E12832F4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118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0BEFC-39ED-41C4-90EF-23688D4F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E424-D650-4BEE-86FC-A6BDF709CBF6}" type="datetimeFigureOut">
              <a:rPr lang="en-AU" smtClean="0"/>
              <a:t>12/12/2023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EC0C2-4A75-40FA-9700-FAC9D8A9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D2322-4B8E-4AB9-9801-1AD17C92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6DA1-9C43-4D98-8A5A-C34C57D46F00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C07FCA-A932-453A-A573-1C9B073077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" y="2995127"/>
            <a:ext cx="11793538" cy="31537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B1DB664-3E41-47B7-B208-26EC3D7B9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" y="2028864"/>
            <a:ext cx="10515600" cy="871856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482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68C5-FDCB-4137-8437-07CC659E8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A2233-518E-48A3-8558-783DD4FB3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A98C5-3F0D-4413-8FEA-0B64B8124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E424-D650-4BEE-86FC-A6BDF709CBF6}" type="datetimeFigureOut">
              <a:rPr lang="en-AU" smtClean="0"/>
              <a:t>12/12/2023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C632F-4329-460D-BC18-E7F511DB5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9C8D0-D049-4258-9932-BB99A868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6DA1-9C43-4D98-8A5A-C34C57D46F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7519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A4516-7A47-4D42-8F00-78F00D8C7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5411"/>
            <a:ext cx="5181600" cy="41615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B635A-8ADD-4C64-A453-9244E0074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5411"/>
            <a:ext cx="5181600" cy="41615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07F0A-1FA8-4530-9B79-F45C42F6C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E424-D650-4BEE-86FC-A6BDF709CBF6}" type="datetimeFigureOut">
              <a:rPr lang="en-AU" smtClean="0"/>
              <a:t>12/12/2023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B7758C-BE5A-4A05-BEF4-549B3064A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40353-D0F6-47F0-BE45-8A53B4ACF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6DA1-9C43-4D98-8A5A-C34C57D46F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545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50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315D9-5701-4D14-9CB7-51359A26B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96751"/>
            <a:ext cx="5157787" cy="5083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DCE38-32D1-47EB-8D81-74C858201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B9BF3F-73E1-4430-98D2-C297852C5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96749"/>
            <a:ext cx="5183188" cy="508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ED401F-E338-4CED-B6F6-07C27381E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6C1700-0077-4BEE-BFCE-7CD558D3D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E424-D650-4BEE-86FC-A6BDF709CBF6}" type="datetimeFigureOut">
              <a:rPr lang="en-AU" smtClean="0"/>
              <a:t>12/12/2023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B2EF59-FAE6-40B5-826A-D510FA2B6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28607B-2DD4-492C-A58F-E043F1D4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6DA1-9C43-4D98-8A5A-C34C57D46F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89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6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7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9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5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6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2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4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1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4418" y="6175374"/>
            <a:ext cx="25842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F5AE29E-9FC9-4682-B1BF-B530FBF6C74B}" type="datetimeFigureOut">
              <a:rPr lang="en-GB" smtClean="0"/>
              <a:pPr/>
              <a:t>12/12/2023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7826" y="6175374"/>
            <a:ext cx="5975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75374"/>
            <a:ext cx="765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123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4AAB0E-3A8B-4478-B34A-B2B91EBDB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4313"/>
            <a:ext cx="10515600" cy="871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891B4-C01E-42DA-8C4A-CDA4F7528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8999"/>
            <a:ext cx="10515600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C07E2-2410-4430-B998-EC7673F2A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9E424-D650-4BEE-86FC-A6BDF709CBF6}" type="datetimeFigureOut">
              <a:rPr lang="en-AU" smtClean="0"/>
              <a:t>12/12/2023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ECDA8-9BEE-4713-86CF-0165A7C6EF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4CC9A-58B6-4D73-A016-6614227FA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D6DA1-9C43-4D98-8A5A-C34C57D46F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683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mailto:skilled@migration.tas.gov.au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9193" y="877294"/>
            <a:ext cx="9989862" cy="4835814"/>
            <a:chOff x="0" y="0"/>
            <a:chExt cx="19022223" cy="852639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73" b="16373"/>
            <a:stretch/>
          </p:blipFill>
          <p:spPr>
            <a:xfrm>
              <a:off x="0" y="0"/>
              <a:ext cx="19022223" cy="852639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 rot="5400000">
            <a:off x="966863" y="483469"/>
            <a:ext cx="1215836" cy="1213891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32450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80925" y="922437"/>
            <a:ext cx="230151" cy="491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l="36339" t="9259" r="222"/>
          <a:stretch>
            <a:fillRect/>
          </a:stretch>
        </p:blipFill>
        <p:spPr>
          <a:xfrm>
            <a:off x="5195456" y="5643416"/>
            <a:ext cx="1798810" cy="66111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49192" y="4370361"/>
            <a:ext cx="10123766" cy="289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445"/>
              </a:lnSpc>
              <a:spcBef>
                <a:spcPct val="0"/>
              </a:spcBef>
            </a:pPr>
            <a:r>
              <a:rPr lang="en-US" sz="1746" spc="836" dirty="0">
                <a:solidFill>
                  <a:srgbClr val="0324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MIGRATION TASMANIA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15376" y="6470501"/>
            <a:ext cx="4008541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682"/>
              </a:lnSpc>
            </a:pPr>
            <a:r>
              <a:rPr lang="en-US" sz="1201" spc="307" dirty="0">
                <a:solidFill>
                  <a:srgbClr val="032450"/>
                </a:solidFill>
                <a:latin typeface="Be Vietnam"/>
              </a:rPr>
              <a:t>WWW.MIGRATION.TAS.GOV.AU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91235" y="883606"/>
            <a:ext cx="9511111" cy="301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760"/>
              </a:lnSpc>
              <a:spcBef>
                <a:spcPct val="0"/>
              </a:spcBef>
            </a:pPr>
            <a:r>
              <a:rPr lang="en-AU" sz="3400" spc="272" dirty="0">
                <a:solidFill>
                  <a:srgbClr val="0324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Tasmanian Skilled Migration State Nomination Program</a:t>
            </a:r>
          </a:p>
          <a:p>
            <a:pPr algn="ctr" defTabSz="609630">
              <a:lnSpc>
                <a:spcPts val="4760"/>
              </a:lnSpc>
              <a:spcBef>
                <a:spcPct val="0"/>
              </a:spcBef>
            </a:pPr>
            <a:endParaRPr lang="en-AU" sz="3400" spc="272" dirty="0">
              <a:solidFill>
                <a:srgbClr val="032450"/>
              </a:solidFill>
              <a:latin typeface="Gill Sans MT 2"/>
            </a:endParaRPr>
          </a:p>
          <a:p>
            <a:pPr algn="ctr" defTabSz="609630">
              <a:lnSpc>
                <a:spcPts val="4760"/>
              </a:lnSpc>
              <a:spcBef>
                <a:spcPct val="0"/>
              </a:spcBef>
            </a:pPr>
            <a:r>
              <a:rPr lang="en-AU" sz="2667" spc="272" dirty="0">
                <a:solidFill>
                  <a:srgbClr val="0324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Webinar </a:t>
            </a:r>
          </a:p>
          <a:p>
            <a:pPr algn="ctr" defTabSz="609630">
              <a:lnSpc>
                <a:spcPts val="4760"/>
              </a:lnSpc>
              <a:spcBef>
                <a:spcPct val="0"/>
              </a:spcBef>
            </a:pPr>
            <a:r>
              <a:rPr lang="en-AU" sz="2667" spc="272" dirty="0">
                <a:solidFill>
                  <a:srgbClr val="0324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December 2023</a:t>
            </a:r>
            <a:endParaRPr lang="en-US" sz="2667" spc="272" dirty="0">
              <a:solidFill>
                <a:srgbClr val="0324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4B06FD-8EA9-4596-9AAE-5834A609FD0B}"/>
              </a:ext>
            </a:extLst>
          </p:cNvPr>
          <p:cNvSpPr txBox="1"/>
          <p:nvPr/>
        </p:nvSpPr>
        <p:spPr>
          <a:xfrm>
            <a:off x="177444" y="5899641"/>
            <a:ext cx="436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AU" sz="1600" i="1" dirty="0">
                <a:solidFill>
                  <a:srgbClr val="1F497D"/>
                </a:solidFill>
                <a:latin typeface="Calibri"/>
              </a:rPr>
              <a:t>You have successfully entered the webinar.</a:t>
            </a:r>
          </a:p>
          <a:p>
            <a:pPr defTabSz="609630"/>
            <a:r>
              <a:rPr lang="en-AU" sz="1600" i="1" dirty="0">
                <a:solidFill>
                  <a:srgbClr val="1F497D"/>
                </a:solidFill>
                <a:latin typeface="Calibri"/>
              </a:rPr>
              <a:t>We will commence shortly.</a:t>
            </a:r>
          </a:p>
          <a:p>
            <a:pPr defTabSz="609630"/>
            <a:endParaRPr lang="en-AU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 descr="A person and person walking down a path in the woods&#10;&#10;Description automatically generated with medium confidence">
            <a:extLst>
              <a:ext uri="{FF2B5EF4-FFF2-40B4-BE49-F238E27FC236}">
                <a16:creationId xmlns:a16="http://schemas.microsoft.com/office/drawing/2014/main" id="{B4D69BEB-9B96-4D4B-B929-CE4D881FDE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5" r="12013" b="-1"/>
          <a:stretch/>
        </p:blipFill>
        <p:spPr>
          <a:xfrm>
            <a:off x="26140" y="7"/>
            <a:ext cx="9669642" cy="6857993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C66D4318-DC0F-4D80-9FF9-06B3A64108EA}"/>
              </a:ext>
            </a:extLst>
          </p:cNvPr>
          <p:cNvSpPr txBox="1"/>
          <p:nvPr/>
        </p:nvSpPr>
        <p:spPr>
          <a:xfrm>
            <a:off x="7195129" y="11084"/>
            <a:ext cx="4978399" cy="1233517"/>
          </a:xfrm>
          <a:prstGeom prst="rect">
            <a:avLst/>
          </a:prstGeom>
        </p:spPr>
        <p:txBody>
          <a:bodyPr vert="horz" lIns="60960" tIns="30480" rIns="60960" bIns="30480" rtlCol="0" anchor="ctr">
            <a:normAutofit/>
          </a:bodyPr>
          <a:lstStyle/>
          <a:p>
            <a:pPr defTabSz="60963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4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Today’s topics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F9783-DE1F-4311-9A62-1EA3E6E29CEE}"/>
              </a:ext>
            </a:extLst>
          </p:cNvPr>
          <p:cNvSpPr txBox="1"/>
          <p:nvPr/>
        </p:nvSpPr>
        <p:spPr>
          <a:xfrm>
            <a:off x="6959600" y="1817716"/>
            <a:ext cx="5255491" cy="5029200"/>
          </a:xfrm>
          <a:prstGeom prst="rect">
            <a:avLst/>
          </a:prstGeom>
        </p:spPr>
        <p:txBody>
          <a:bodyPr vert="horz" lIns="60960" tIns="30480" rIns="60960" bIns="30480" rtlCol="0">
            <a:noAutofit/>
          </a:bodyPr>
          <a:lstStyle/>
          <a:p>
            <a:pPr marL="457200" indent="-457200" defTabSz="60963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67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Nomination, ROI and application status</a:t>
            </a:r>
          </a:p>
          <a:p>
            <a:pPr marL="457200" indent="-457200" defTabSz="60963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67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defTabSz="60963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67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Subclass updates</a:t>
            </a:r>
          </a:p>
          <a:p>
            <a:pPr marL="457200" indent="-457200" defTabSz="60963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67" b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defTabSz="60963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67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Processing tips &amp; reminders</a:t>
            </a:r>
          </a:p>
          <a:p>
            <a:pPr marL="457200" indent="-457200" defTabSz="60963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67" b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defTabSz="60963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67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Tasmania information</a:t>
            </a:r>
          </a:p>
          <a:p>
            <a:pPr marL="457200" indent="-457200" defTabSz="60963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67" b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defTabSz="60963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67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Christmas shut down</a:t>
            </a:r>
          </a:p>
          <a:p>
            <a:pPr marL="342900" indent="-342900" defTabSz="60963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867" b="1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60963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67" b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Audience Questions</a:t>
            </a:r>
          </a:p>
          <a:p>
            <a:pPr marL="914400" lvl="1" indent="-457200" defTabSz="60963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867" i="1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wait until end of presentation to send your question because it may be answered</a:t>
            </a:r>
          </a:p>
        </p:txBody>
      </p:sp>
    </p:spTree>
    <p:extLst>
      <p:ext uri="{BB962C8B-B14F-4D97-AF65-F5344CB8AC3E}">
        <p14:creationId xmlns:p14="http://schemas.microsoft.com/office/powerpoint/2010/main" val="366492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3894B7-A34A-4C60-B06A-4B7559A91B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8344" y="804397"/>
            <a:ext cx="6503656" cy="585753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endParaRPr lang="en-AU" sz="28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5500" dirty="0">
                <a:solidFill>
                  <a:schemeClr val="tx2"/>
                </a:solidFill>
                <a:latin typeface="+mn-lt"/>
              </a:rPr>
              <a:t>Have already used over 50% of quota for </a:t>
            </a:r>
            <a:r>
              <a:rPr lang="en-AU" sz="5500" dirty="0" err="1">
                <a:solidFill>
                  <a:schemeClr val="tx2"/>
                </a:solidFill>
                <a:latin typeface="+mn-lt"/>
              </a:rPr>
              <a:t>sc</a:t>
            </a:r>
            <a:r>
              <a:rPr lang="en-AU" sz="5500" dirty="0">
                <a:solidFill>
                  <a:schemeClr val="tx2"/>
                </a:solidFill>
                <a:latin typeface="+mn-lt"/>
              </a:rPr>
              <a:t> 190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5500" dirty="0">
                <a:solidFill>
                  <a:schemeClr val="tx2"/>
                </a:solidFill>
                <a:latin typeface="+mn-lt"/>
              </a:rPr>
              <a:t>Not quite used up 50% of quota for </a:t>
            </a:r>
            <a:r>
              <a:rPr lang="en-AU" sz="5500" dirty="0" err="1">
                <a:solidFill>
                  <a:schemeClr val="tx2"/>
                </a:solidFill>
                <a:latin typeface="+mn-lt"/>
              </a:rPr>
              <a:t>sc</a:t>
            </a:r>
            <a:r>
              <a:rPr lang="en-AU" sz="5500" dirty="0">
                <a:solidFill>
                  <a:schemeClr val="tx2"/>
                </a:solidFill>
                <a:latin typeface="+mn-lt"/>
              </a:rPr>
              <a:t> 491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5500" dirty="0">
                <a:solidFill>
                  <a:schemeClr val="tx2"/>
                </a:solidFill>
                <a:latin typeface="+mn-lt"/>
              </a:rPr>
              <a:t>893 ROIs on hand</a:t>
            </a:r>
          </a:p>
          <a:p>
            <a:pPr marL="828675" lvl="1" indent="-285750">
              <a:lnSpc>
                <a:spcPct val="120000"/>
              </a:lnSpc>
            </a:pPr>
            <a:r>
              <a:rPr lang="en-AU" sz="5500" dirty="0">
                <a:solidFill>
                  <a:schemeClr val="tx2"/>
                </a:solidFill>
                <a:latin typeface="+mn-lt"/>
              </a:rPr>
              <a:t>Subclass 190 - 512 </a:t>
            </a:r>
          </a:p>
          <a:p>
            <a:pPr marL="828675" lvl="1" indent="-285750">
              <a:lnSpc>
                <a:spcPct val="120000"/>
              </a:lnSpc>
            </a:pPr>
            <a:r>
              <a:rPr lang="en-AU" sz="5500" dirty="0">
                <a:solidFill>
                  <a:schemeClr val="tx2"/>
                </a:solidFill>
                <a:latin typeface="+mn-lt"/>
              </a:rPr>
              <a:t>Subclass 491 - 381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5500" dirty="0">
                <a:solidFill>
                  <a:schemeClr val="tx2"/>
                </a:solidFill>
                <a:latin typeface="+mn-lt"/>
              </a:rPr>
              <a:t>Program is very competitive – No Orange Pass holders invited at this time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5500" dirty="0">
                <a:solidFill>
                  <a:schemeClr val="tx2"/>
                </a:solidFill>
                <a:latin typeface="+mn-lt"/>
              </a:rPr>
              <a:t>Oldest nomination application not allocated for processing lodged on 25 November 2023</a:t>
            </a:r>
          </a:p>
          <a:p>
            <a:endParaRPr lang="en-AU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2303E-F945-4709-B2B3-949D28C15C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2189" y="196064"/>
            <a:ext cx="7928001" cy="1144704"/>
          </a:xfrm>
        </p:spPr>
        <p:txBody>
          <a:bodyPr/>
          <a:lstStyle/>
          <a:p>
            <a:pPr marL="0" indent="0" algn="l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ROI and Application Update – As at 11 December 2023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EDF7C5-74E8-45C5-9A86-1FD8D5E754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4189" y="1506430"/>
            <a:ext cx="4571447" cy="4968875"/>
          </a:xfrm>
        </p:spPr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CA1D93A-1E24-D0DB-17B7-9D3CC19FE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074564"/>
              </p:ext>
            </p:extLst>
          </p:nvPr>
        </p:nvGraphicFramePr>
        <p:xfrm>
          <a:off x="151481" y="1367888"/>
          <a:ext cx="5486400" cy="52058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6499">
                  <a:extLst>
                    <a:ext uri="{9D8B030D-6E8A-4147-A177-3AD203B41FA5}">
                      <a16:colId xmlns:a16="http://schemas.microsoft.com/office/drawing/2014/main" val="4136298533"/>
                    </a:ext>
                  </a:extLst>
                </a:gridCol>
                <a:gridCol w="1343608">
                  <a:extLst>
                    <a:ext uri="{9D8B030D-6E8A-4147-A177-3AD203B41FA5}">
                      <a16:colId xmlns:a16="http://schemas.microsoft.com/office/drawing/2014/main" val="188931580"/>
                    </a:ext>
                  </a:extLst>
                </a:gridCol>
                <a:gridCol w="1321761">
                  <a:extLst>
                    <a:ext uri="{9D8B030D-6E8A-4147-A177-3AD203B41FA5}">
                      <a16:colId xmlns:a16="http://schemas.microsoft.com/office/drawing/2014/main" val="1720888605"/>
                    </a:ext>
                  </a:extLst>
                </a:gridCol>
                <a:gridCol w="1354532">
                  <a:extLst>
                    <a:ext uri="{9D8B030D-6E8A-4147-A177-3AD203B41FA5}">
                      <a16:colId xmlns:a16="http://schemas.microsoft.com/office/drawing/2014/main" val="2410965278"/>
                    </a:ext>
                  </a:extLst>
                </a:gridCol>
              </a:tblGrid>
              <a:tr h="1724452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700" u="none" strike="noStrike">
                          <a:effectLst/>
                        </a:rPr>
                        <a:t>Quota</a:t>
                      </a:r>
                      <a:endParaRPr lang="en-AU" sz="1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700" u="none" strike="noStrike" dirty="0">
                          <a:effectLst/>
                        </a:rPr>
                        <a:t>Nominations recorded</a:t>
                      </a:r>
                      <a:endParaRPr lang="en-AU" sz="1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700" u="none" strike="noStrike" dirty="0">
                          <a:effectLst/>
                        </a:rPr>
                        <a:t>Applications not yet finalised </a:t>
                      </a:r>
                      <a:r>
                        <a:rPr lang="en-AU" sz="1200" i="1" u="none" strike="noStrike" dirty="0">
                          <a:effectLst/>
                        </a:rPr>
                        <a:t>(including invitations not yet accepted and decisions not notified)</a:t>
                      </a:r>
                      <a:endParaRPr lang="en-AU" sz="1200" b="1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700" u="none" strike="noStrike" dirty="0">
                          <a:effectLst/>
                        </a:rPr>
                        <a:t>Active ROIs remaining (not yet invited)</a:t>
                      </a:r>
                      <a:endParaRPr lang="en-AU" sz="1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ctr"/>
                </a:tc>
                <a:extLst>
                  <a:ext uri="{0D108BD9-81ED-4DB2-BD59-A6C34878D82A}">
                    <a16:rowId xmlns:a16="http://schemas.microsoft.com/office/drawing/2014/main" val="3741182065"/>
                  </a:ext>
                </a:extLst>
              </a:tr>
              <a:tr h="11713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700" u="none" strike="noStrike" dirty="0">
                          <a:effectLst/>
                        </a:rPr>
                        <a:t>Total – 1,200 places</a:t>
                      </a:r>
                      <a:endParaRPr lang="en-AU" sz="1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583</a:t>
                      </a: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</a:t>
                      </a:r>
                    </a:p>
                  </a:txBody>
                  <a:tcPr marL="8197" marR="8197" marT="8197" marB="0" anchor="ctr"/>
                </a:tc>
                <a:extLst>
                  <a:ext uri="{0D108BD9-81ED-4DB2-BD59-A6C34878D82A}">
                    <a16:rowId xmlns:a16="http://schemas.microsoft.com/office/drawing/2014/main" val="168132183"/>
                  </a:ext>
                </a:extLst>
              </a:tr>
              <a:tr h="11550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700" u="none" strike="noStrike" dirty="0">
                          <a:effectLst/>
                        </a:rPr>
                        <a:t>Subclass 190 -</a:t>
                      </a:r>
                    </a:p>
                    <a:p>
                      <a:pPr algn="l" rtl="0" fontAlgn="ctr"/>
                      <a:r>
                        <a:rPr lang="en-AU" sz="1700" u="none" strike="noStrike" dirty="0">
                          <a:effectLst/>
                        </a:rPr>
                        <a:t>600 places </a:t>
                      </a:r>
                      <a:endParaRPr lang="en-AU" sz="1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343</a:t>
                      </a: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8197" marR="8197" marT="8197" marB="0" anchor="ctr"/>
                </a:tc>
                <a:extLst>
                  <a:ext uri="{0D108BD9-81ED-4DB2-BD59-A6C34878D82A}">
                    <a16:rowId xmlns:a16="http://schemas.microsoft.com/office/drawing/2014/main" val="2840265626"/>
                  </a:ext>
                </a:extLst>
              </a:tr>
              <a:tr h="11550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700" u="none" strike="noStrike" dirty="0">
                          <a:effectLst/>
                        </a:rPr>
                        <a:t>Subclass 491 - </a:t>
                      </a:r>
                    </a:p>
                    <a:p>
                      <a:pPr algn="l" rtl="0" fontAlgn="ctr"/>
                      <a:r>
                        <a:rPr lang="en-AU" sz="1700" u="none" strike="noStrike" dirty="0">
                          <a:effectLst/>
                        </a:rPr>
                        <a:t>600 places</a:t>
                      </a:r>
                      <a:endParaRPr lang="en-AU" sz="1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97" marR="8197" marT="819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8197" marR="8197" marT="8197" marB="0" anchor="ctr"/>
                </a:tc>
                <a:extLst>
                  <a:ext uri="{0D108BD9-81ED-4DB2-BD59-A6C34878D82A}">
                    <a16:rowId xmlns:a16="http://schemas.microsoft.com/office/drawing/2014/main" val="104334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8518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3894B7-A34A-4C60-B06A-4B7559A91B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5100" y="568411"/>
            <a:ext cx="6471920" cy="6153665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  <a:latin typeface="+mn-lt"/>
              </a:rPr>
              <a:t>Extremely competitive. More demand for subclass 190 than 491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  <a:latin typeface="+mn-lt"/>
              </a:rPr>
              <a:t>Over 220 Green Pass holders in </a:t>
            </a:r>
            <a:r>
              <a:rPr lang="en-AU" sz="2400" dirty="0" err="1">
                <a:solidFill>
                  <a:schemeClr val="tx2"/>
                </a:solidFill>
                <a:latin typeface="+mn-lt"/>
              </a:rPr>
              <a:t>sc</a:t>
            </a:r>
            <a:r>
              <a:rPr lang="en-AU" sz="2400" dirty="0">
                <a:solidFill>
                  <a:schemeClr val="tx2"/>
                </a:solidFill>
                <a:latin typeface="+mn-lt"/>
              </a:rPr>
              <a:t> 190 waiting for invitation and less than 260 nomination places left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  <a:latin typeface="+mn-lt"/>
              </a:rPr>
              <a:t>We want to invite all Green Pass ROIs to apply for nomination, but with restricted quota, may not happen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  <a:latin typeface="+mn-lt"/>
              </a:rPr>
              <a:t>We are not able to invite Green Pass holders within 8 weeks of ROI lodgement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  <a:latin typeface="+mn-lt"/>
              </a:rPr>
              <a:t>May not be able to invite all Green Pass holders before 6 months &amp; ROI lapses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  <a:latin typeface="+mn-lt"/>
              </a:rPr>
              <a:t>Quite probably run out of 190 places by early May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2"/>
              </a:solidFill>
              <a:latin typeface="+mn-lt"/>
            </a:endParaRPr>
          </a:p>
          <a:p>
            <a:endParaRPr lang="en-AU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2303E-F945-4709-B2B3-949D28C15C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6695" y="196064"/>
            <a:ext cx="7271386" cy="68023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Subclass 190 update</a:t>
            </a:r>
          </a:p>
        </p:txBody>
      </p:sp>
      <p:pic>
        <p:nvPicPr>
          <p:cNvPr id="6" name="Picture Placeholder 5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07D13F4F-A488-614F-B800-793DDF29BAA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4" r="20944"/>
          <a:stretch>
            <a:fillRect/>
          </a:stretch>
        </p:blipFill>
        <p:spPr>
          <a:xfrm>
            <a:off x="83919" y="876300"/>
            <a:ext cx="4881782" cy="5599113"/>
          </a:xfrm>
        </p:spPr>
      </p:pic>
    </p:spTree>
    <p:extLst>
      <p:ext uri="{BB962C8B-B14F-4D97-AF65-F5344CB8AC3E}">
        <p14:creationId xmlns:p14="http://schemas.microsoft.com/office/powerpoint/2010/main" val="1716224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3894B7-A34A-4C60-B06A-4B7559A91B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28830" y="196064"/>
            <a:ext cx="6928583" cy="667333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endParaRPr lang="en-AU" sz="24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  <a:latin typeface="+mn-lt"/>
              </a:rPr>
              <a:t>A little more room here to spare – 240/600 nominations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  <a:latin typeface="+mn-lt"/>
              </a:rPr>
              <a:t>Receiving approximately 8 – 12 Gold and Green ROIs per week. All Green Pass holders are being invited within 3 weeks.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  <a:latin typeface="+mn-lt"/>
              </a:rPr>
              <a:t>Have not invited any Orange Pass holders – might be some room to do so in April / May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  <a:latin typeface="+mn-lt"/>
              </a:rPr>
              <a:t>May want to consider lodging 491 ROI, if eligible for 190?</a:t>
            </a:r>
          </a:p>
          <a:p>
            <a:endParaRPr lang="en-AU" sz="24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  <a:latin typeface="+mn-lt"/>
              </a:rPr>
              <a:t>Planning on sending out invitations until mid-May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2"/>
              </a:solidFill>
              <a:latin typeface="+mn-lt"/>
            </a:endParaRPr>
          </a:p>
          <a:p>
            <a:endParaRPr lang="en-AU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2303E-F945-4709-B2B3-949D28C15C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8909" y="196064"/>
            <a:ext cx="6289172" cy="68023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Subclass 491 update</a:t>
            </a:r>
          </a:p>
        </p:txBody>
      </p:sp>
      <p:pic>
        <p:nvPicPr>
          <p:cNvPr id="5" name="Picture 4" descr="A person and person sitting at a table with drinks&#10;&#10;Description automatically generated">
            <a:extLst>
              <a:ext uri="{FF2B5EF4-FFF2-40B4-BE49-F238E27FC236}">
                <a16:creationId xmlns:a16="http://schemas.microsoft.com/office/drawing/2014/main" id="{AC80E9DE-35AC-93D6-995F-6EC496239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17" y="2735941"/>
            <a:ext cx="1560576" cy="1040130"/>
          </a:xfrm>
          <a:prstGeom prst="rect">
            <a:avLst/>
          </a:prstGeom>
        </p:spPr>
      </p:pic>
      <p:pic>
        <p:nvPicPr>
          <p:cNvPr id="12" name="Picture Placeholder 11" descr="A person and person walking down a path&#10;&#10;Description automatically generated with medium confidence">
            <a:extLst>
              <a:ext uri="{FF2B5EF4-FFF2-40B4-BE49-F238E27FC236}">
                <a16:creationId xmlns:a16="http://schemas.microsoft.com/office/drawing/2014/main" id="{BCF3C668-89D9-4FCB-7260-0AD32B48B0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r="19337"/>
          <a:stretch>
            <a:fillRect/>
          </a:stretch>
        </p:blipFill>
        <p:spPr>
          <a:xfrm>
            <a:off x="181987" y="864463"/>
            <a:ext cx="5146843" cy="5594294"/>
          </a:xfrm>
        </p:spPr>
      </p:pic>
    </p:spTree>
    <p:extLst>
      <p:ext uri="{BB962C8B-B14F-4D97-AF65-F5344CB8AC3E}">
        <p14:creationId xmlns:p14="http://schemas.microsoft.com/office/powerpoint/2010/main" val="52767900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3894B7-A34A-4C60-B06A-4B7559A91B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577" y="196064"/>
            <a:ext cx="6587836" cy="667333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en-AU" sz="24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  <a:latin typeface="+mn-lt"/>
              </a:rPr>
              <a:t>Onus is on applicant to provide all information/documentation (</a:t>
            </a:r>
            <a:r>
              <a:rPr lang="en-AU" sz="2400" dirty="0" err="1">
                <a:solidFill>
                  <a:schemeClr val="tx2"/>
                </a:solidFill>
                <a:latin typeface="+mn-lt"/>
              </a:rPr>
              <a:t>eg</a:t>
            </a:r>
            <a:r>
              <a:rPr lang="en-AU" sz="2400" dirty="0">
                <a:solidFill>
                  <a:schemeClr val="tx2"/>
                </a:solidFill>
                <a:latin typeface="+mn-lt"/>
              </a:rPr>
              <a:t> all payslips and bank statements where salary deposited)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  <a:latin typeface="+mn-lt"/>
              </a:rPr>
              <a:t>Incomplete applications may be declined without a request for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  <a:latin typeface="+mn-lt"/>
              </a:rPr>
              <a:t>No re-nominations this year – Will need to reapply with ROI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  <a:latin typeface="+mn-lt"/>
              </a:rPr>
              <a:t>Email us (</a:t>
            </a:r>
            <a:r>
              <a:rPr lang="en-AU" sz="2400" dirty="0">
                <a:solidFill>
                  <a:schemeClr val="tx2"/>
                </a:solidFill>
                <a:latin typeface="+mn-lt"/>
                <a:hlinkClick r:id="rId2"/>
              </a:rPr>
              <a:t>skilled@migration.tas.gov.au</a:t>
            </a:r>
            <a:r>
              <a:rPr lang="en-AU" sz="2400" dirty="0">
                <a:solidFill>
                  <a:schemeClr val="tx2"/>
                </a:solidFill>
                <a:latin typeface="+mn-lt"/>
              </a:rPr>
              <a:t>) before you lodge ROI &amp; provide full picture of your situation</a:t>
            </a:r>
          </a:p>
          <a:p>
            <a:endParaRPr lang="en-AU" sz="24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  <a:latin typeface="+mn-lt"/>
              </a:rPr>
              <a:t>False information or claims may lead to refusal of application, or withdrawal of nomination at any time up until visa grant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2"/>
              </a:solidFill>
              <a:latin typeface="+mn-lt"/>
            </a:endParaRPr>
          </a:p>
          <a:p>
            <a:endParaRPr lang="en-AU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2303E-F945-4709-B2B3-949D28C15C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4368" y="196064"/>
            <a:ext cx="6289172" cy="68023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Processing tips &amp; reminders</a:t>
            </a:r>
          </a:p>
        </p:txBody>
      </p:sp>
      <p:pic>
        <p:nvPicPr>
          <p:cNvPr id="5" name="Picture 4" descr="A person and person sitting at a table with drinks&#10;&#10;Description automatically generated">
            <a:extLst>
              <a:ext uri="{FF2B5EF4-FFF2-40B4-BE49-F238E27FC236}">
                <a16:creationId xmlns:a16="http://schemas.microsoft.com/office/drawing/2014/main" id="{AC80E9DE-35AC-93D6-995F-6EC496239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17" y="2735941"/>
            <a:ext cx="1560576" cy="1040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A53246-7E45-0E12-3214-E8C1E2E70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759" y="11398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5532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414B8E-9DDA-0193-1F5E-EF627DE018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3646" y="768415"/>
            <a:ext cx="6448302" cy="5508433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AU" sz="2600" dirty="0">
                <a:solidFill>
                  <a:schemeClr val="tx2"/>
                </a:solidFill>
                <a:latin typeface="+mn-lt"/>
              </a:rPr>
              <a:t>The Business Tasmania service includes (but is not limited to):</a:t>
            </a:r>
          </a:p>
          <a:p>
            <a:pPr algn="l"/>
            <a:endParaRPr lang="en-AU" sz="2600" dirty="0">
              <a:solidFill>
                <a:schemeClr val="tx2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  <a:latin typeface="+mn-lt"/>
              </a:rPr>
              <a:t>business-related queries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  <a:latin typeface="+mn-lt"/>
              </a:rPr>
              <a:t>license and permit information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  <a:latin typeface="+mn-lt"/>
              </a:rPr>
              <a:t>funding opportunities offered by government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  <a:latin typeface="+mn-lt"/>
              </a:rPr>
              <a:t>business events and networking opportunities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  <a:latin typeface="+mn-lt"/>
              </a:rPr>
              <a:t>contemporary online tools, templates, and checklists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  <a:latin typeface="+mn-lt"/>
              </a:rPr>
              <a:t>access to free business advice and support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2"/>
                </a:solidFill>
                <a:latin typeface="+mn-lt"/>
              </a:rPr>
              <a:t>digital coaching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AU" sz="2600" dirty="0">
              <a:solidFill>
                <a:schemeClr val="tx2"/>
              </a:solidFill>
              <a:latin typeface="+mn-lt"/>
            </a:endParaRPr>
          </a:p>
          <a:p>
            <a:r>
              <a:rPr lang="en-AU" sz="2600" dirty="0">
                <a:solidFill>
                  <a:schemeClr val="tx2"/>
                </a:solidFill>
                <a:latin typeface="+mn-lt"/>
              </a:rPr>
              <a:t>Contact: 1800 440 026 press 0 for language assistance.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F908C-06A4-1D1D-A0E8-6FAEEC03B9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Business Support in Your Language</a:t>
            </a:r>
          </a:p>
        </p:txBody>
      </p:sp>
      <p:pic>
        <p:nvPicPr>
          <p:cNvPr id="6" name="Picture Placeholder 5" descr="A person in a black jacket&#10;&#10;Description automatically generated">
            <a:extLst>
              <a:ext uri="{FF2B5EF4-FFF2-40B4-BE49-F238E27FC236}">
                <a16:creationId xmlns:a16="http://schemas.microsoft.com/office/drawing/2014/main" id="{50A8D914-BAFC-BC1C-7FBD-3DA83A3EE77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3" b="13773"/>
          <a:stretch>
            <a:fillRect/>
          </a:stretch>
        </p:blipFill>
        <p:spPr>
          <a:xfrm>
            <a:off x="0" y="674783"/>
            <a:ext cx="5068463" cy="5508434"/>
          </a:xfrm>
        </p:spPr>
      </p:pic>
    </p:spTree>
    <p:extLst>
      <p:ext uri="{BB962C8B-B14F-4D97-AF65-F5344CB8AC3E}">
        <p14:creationId xmlns:p14="http://schemas.microsoft.com/office/powerpoint/2010/main" val="294996919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3894B7-A34A-4C60-B06A-4B7559A91B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0473" y="776896"/>
            <a:ext cx="6247607" cy="608110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  <a:latin typeface="+mn-lt"/>
              </a:rPr>
              <a:t>Friday 22 December will be last working day of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  <a:latin typeface="+mn-lt"/>
              </a:rPr>
              <a:t>Week between Christmas and New Year, office will be closed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  <a:latin typeface="+mn-lt"/>
              </a:rPr>
              <a:t>We will still accept emails, but response will be delayed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  <a:latin typeface="+mn-lt"/>
              </a:rPr>
              <a:t>Back in office 2 January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2"/>
                </a:solidFill>
                <a:latin typeface="+mn-lt"/>
              </a:rPr>
              <a:t>Limited staffing – Possible delays to email responses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2"/>
              </a:solidFill>
              <a:latin typeface="+mn-lt"/>
            </a:endParaRPr>
          </a:p>
          <a:p>
            <a:endParaRPr lang="en-AU" sz="2400" b="1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2"/>
              </a:solidFill>
              <a:latin typeface="+mn-lt"/>
            </a:endParaRPr>
          </a:p>
          <a:p>
            <a:endParaRPr lang="en-AU" sz="2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2303E-F945-4709-B2B3-949D28C15C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52655" y="196064"/>
            <a:ext cx="6455426" cy="68023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AU" b="1" dirty="0">
                <a:solidFill>
                  <a:schemeClr val="tx2"/>
                </a:solidFill>
                <a:latin typeface="+mn-lt"/>
              </a:rPr>
              <a:t>Migration Tasmania Christmas shut down</a:t>
            </a:r>
          </a:p>
        </p:txBody>
      </p:sp>
      <p:pic>
        <p:nvPicPr>
          <p:cNvPr id="9" name="Picture Placeholder 8" descr="A picture containing grass, sky, outdoor, person&#10;&#10;Description automatically generated">
            <a:extLst>
              <a:ext uri="{FF2B5EF4-FFF2-40B4-BE49-F238E27FC236}">
                <a16:creationId xmlns:a16="http://schemas.microsoft.com/office/drawing/2014/main" id="{D78F72AC-1929-6274-3854-E32688BD7F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7" r="19337"/>
          <a:stretch>
            <a:fillRect/>
          </a:stretch>
        </p:blipFill>
        <p:spPr>
          <a:xfrm>
            <a:off x="218209" y="744403"/>
            <a:ext cx="5268191" cy="5726192"/>
          </a:xfrm>
        </p:spPr>
      </p:pic>
    </p:spTree>
    <p:extLst>
      <p:ext uri="{BB962C8B-B14F-4D97-AF65-F5344CB8AC3E}">
        <p14:creationId xmlns:p14="http://schemas.microsoft.com/office/powerpoint/2010/main" val="34972956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8145" y="877295"/>
            <a:ext cx="9511111" cy="4263198"/>
            <a:chOff x="0" y="0"/>
            <a:chExt cx="19022223" cy="852639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73" b="16373"/>
            <a:stretch/>
          </p:blipFill>
          <p:spPr>
            <a:xfrm>
              <a:off x="0" y="0"/>
              <a:ext cx="19022223" cy="8526396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 rot="5400000">
            <a:off x="966863" y="483469"/>
            <a:ext cx="1215836" cy="1213891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32450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80925" y="922437"/>
            <a:ext cx="230151" cy="491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l="36339" t="9259" r="222"/>
          <a:stretch>
            <a:fillRect/>
          </a:stretch>
        </p:blipFill>
        <p:spPr>
          <a:xfrm>
            <a:off x="5197734" y="5527496"/>
            <a:ext cx="1796531" cy="66027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49192" y="4370361"/>
            <a:ext cx="10123766" cy="597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445"/>
              </a:lnSpc>
              <a:spcBef>
                <a:spcPct val="0"/>
              </a:spcBef>
            </a:pPr>
            <a:r>
              <a:rPr lang="en-US" sz="1746" spc="836" dirty="0">
                <a:solidFill>
                  <a:srgbClr val="032450"/>
                </a:solidFill>
              </a:rPr>
              <a:t>MIGRATION TASMANIA</a:t>
            </a:r>
          </a:p>
          <a:p>
            <a:pPr algn="ctr" defTabSz="609630">
              <a:lnSpc>
                <a:spcPts val="2445"/>
              </a:lnSpc>
              <a:spcBef>
                <a:spcPct val="0"/>
              </a:spcBef>
            </a:pPr>
            <a:r>
              <a:rPr lang="en-US" sz="1746" spc="836" dirty="0">
                <a:solidFill>
                  <a:srgbClr val="032450"/>
                </a:solidFill>
              </a:rPr>
              <a:t>Email: skilled@migration.tas.gov.au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15375" y="6362491"/>
            <a:ext cx="4008541" cy="19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682"/>
              </a:lnSpc>
            </a:pPr>
            <a:r>
              <a:rPr lang="en-US" sz="1201" spc="307" dirty="0">
                <a:solidFill>
                  <a:srgbClr val="032450"/>
                </a:solidFill>
                <a:latin typeface="Be Vietnam"/>
              </a:rPr>
              <a:t>WWW.MIGRATION.TAS.GOV.AU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91235" y="883606"/>
            <a:ext cx="951111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4760"/>
              </a:lnSpc>
              <a:spcBef>
                <a:spcPct val="0"/>
              </a:spcBef>
            </a:pPr>
            <a:endParaRPr lang="en-AU" sz="2667" spc="272" dirty="0">
              <a:solidFill>
                <a:srgbClr val="032450"/>
              </a:solidFill>
              <a:latin typeface="Gill Sans MT 2"/>
            </a:endParaRPr>
          </a:p>
          <a:p>
            <a:pPr algn="ctr" defTabSz="609630">
              <a:lnSpc>
                <a:spcPts val="4760"/>
              </a:lnSpc>
              <a:spcBef>
                <a:spcPct val="0"/>
              </a:spcBef>
            </a:pPr>
            <a:r>
              <a:rPr lang="en-AU" sz="4000" spc="272" dirty="0">
                <a:solidFill>
                  <a:srgbClr val="0324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 Time </a:t>
            </a:r>
            <a:endParaRPr lang="en-US" sz="4000" spc="272" dirty="0">
              <a:solidFill>
                <a:srgbClr val="0324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0202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grant Resource Centre">
  <a:themeElements>
    <a:clrScheme name="MR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6657E"/>
      </a:accent1>
      <a:accent2>
        <a:srgbClr val="009074"/>
      </a:accent2>
      <a:accent3>
        <a:srgbClr val="D09B2C"/>
      </a:accent3>
      <a:accent4>
        <a:srgbClr val="DF6D28"/>
      </a:accent4>
      <a:accent5>
        <a:srgbClr val="AC1F2D"/>
      </a:accent5>
      <a:accent6>
        <a:srgbClr val="7F4182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RC Tas PowerPoint Presentation Template 2021 (1).potx" id="{EAFB034E-746A-4907-9DB5-E0B38C75110E}" vid="{F6468846-B77C-423C-9C03-1D70B63FB3AA}"/>
    </a:ext>
  </a:extLst>
</a:theme>
</file>

<file path=ppt/theme/theme3.xml><?xml version="1.0" encoding="utf-8"?>
<a:theme xmlns:a="http://schemas.openxmlformats.org/drawingml/2006/main" name="MRC Tas colour bar pictur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RC Tas PowerPoint Presentation Template 2021 (1).potx" id="{EAFB034E-746A-4907-9DB5-E0B38C75110E}" vid="{C5C0F4DE-8769-4613-8FF4-B446B142766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9888</TotalTime>
  <Words>590</Words>
  <Application>Microsoft Office PowerPoint</Application>
  <PresentationFormat>Widescreen</PresentationFormat>
  <Paragraphs>112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Be Vietnam</vt:lpstr>
      <vt:lpstr>Gill Sans MT 2</vt:lpstr>
      <vt:lpstr>Arial</vt:lpstr>
      <vt:lpstr>Calibri</vt:lpstr>
      <vt:lpstr>Calibri Light</vt:lpstr>
      <vt:lpstr>Courier New</vt:lpstr>
      <vt:lpstr>Gill Sans MT</vt:lpstr>
      <vt:lpstr>Roboto</vt:lpstr>
      <vt:lpstr>1_Office Theme</vt:lpstr>
      <vt:lpstr>Migrant Resource Centre</vt:lpstr>
      <vt:lpstr>MRC Tas colour bar picture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Ruiz, Daniela</dc:creator>
  <cp:lastModifiedBy>Zhu, Tracy</cp:lastModifiedBy>
  <cp:revision>48</cp:revision>
  <dcterms:created xsi:type="dcterms:W3CDTF">2022-11-08T21:02:29Z</dcterms:created>
  <dcterms:modified xsi:type="dcterms:W3CDTF">2023-12-12T03:19:51Z</dcterms:modified>
</cp:coreProperties>
</file>